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72" r:id="rId5"/>
    <p:sldId id="270" r:id="rId6"/>
    <p:sldId id="271" r:id="rId7"/>
    <p:sldId id="267" r:id="rId8"/>
    <p:sldId id="269" r:id="rId9"/>
    <p:sldId id="273" r:id="rId10"/>
    <p:sldId id="262" r:id="rId11"/>
    <p:sldId id="263" r:id="rId12"/>
    <p:sldId id="264" r:id="rId13"/>
    <p:sldId id="260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CE34A23D-606D-5243-9A77-26805D340D91}">
          <p14:sldIdLst>
            <p14:sldId id="256"/>
          </p14:sldIdLst>
        </p14:section>
        <p14:section name="Followups" id="{A7897564-CB66-CA42-85B7-09F0EDF61C89}">
          <p14:sldIdLst>
            <p14:sldId id="257"/>
          </p14:sldIdLst>
        </p14:section>
        <p14:section name="Project Part 2" id="{F09AB112-734D-1743-9A07-80328AF695A9}">
          <p14:sldIdLst>
            <p14:sldId id="258"/>
            <p14:sldId id="272"/>
            <p14:sldId id="270"/>
            <p14:sldId id="271"/>
            <p14:sldId id="267"/>
          </p14:sldIdLst>
        </p14:section>
        <p14:section name="Galaxy sizes" id="{990D352B-2825-B945-88C0-57431752D75C}">
          <p14:sldIdLst>
            <p14:sldId id="269"/>
            <p14:sldId id="273"/>
            <p14:sldId id="262"/>
            <p14:sldId id="263"/>
          </p14:sldIdLst>
        </p14:section>
        <p14:section name="Local Group structure" id="{3F8F5F23-7626-D448-9243-A837827E4225}">
          <p14:sldIdLst>
            <p14:sldId id="264"/>
            <p14:sldId id="260"/>
          </p14:sldIdLst>
        </p14:section>
        <p14:section name="Conclusion" id="{ACCFE939-965B-9643-8B02-5489A7DA8CA9}">
          <p14:sldIdLst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D89F57-6269-DF55-7495-9ED07164E31F}" v="1" dt="2021-11-08T17:33:35.0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46"/>
    <p:restoredTop sz="96547"/>
  </p:normalViewPr>
  <p:slideViewPr>
    <p:cSldViewPr snapToGrid="0">
      <p:cViewPr varScale="1">
        <p:scale>
          <a:sx n="124" d="100"/>
          <a:sy n="124" d="100"/>
        </p:scale>
        <p:origin x="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 Schneider" userId="c7f22e6a-e907-4b4e-8fc7-3a29e45db193" providerId="ADAL" clId="{EA832C9D-11AB-49F3-A951-050D1E3FF9DC}"/>
    <pc:docChg chg="undo custSel addSld modSld sldOrd modSection">
      <pc:chgData name="Stephen Schneider" userId="c7f22e6a-e907-4b4e-8fc7-3a29e45db193" providerId="ADAL" clId="{EA832C9D-11AB-49F3-A951-050D1E3FF9DC}" dt="2021-11-08T14:13:23.208" v="1202" actId="20577"/>
      <pc:docMkLst>
        <pc:docMk/>
      </pc:docMkLst>
      <pc:sldChg chg="modSp mod">
        <pc:chgData name="Stephen Schneider" userId="c7f22e6a-e907-4b4e-8fc7-3a29e45db193" providerId="ADAL" clId="{EA832C9D-11AB-49F3-A951-050D1E3FF9DC}" dt="2021-11-08T13:40:17.719" v="55" actId="20577"/>
        <pc:sldMkLst>
          <pc:docMk/>
          <pc:sldMk cId="4091886347" sldId="258"/>
        </pc:sldMkLst>
        <pc:spChg chg="mod">
          <ac:chgData name="Stephen Schneider" userId="c7f22e6a-e907-4b4e-8fc7-3a29e45db193" providerId="ADAL" clId="{EA832C9D-11AB-49F3-A951-050D1E3FF9DC}" dt="2021-11-08T13:40:17.719" v="55" actId="20577"/>
          <ac:spMkLst>
            <pc:docMk/>
            <pc:sldMk cId="4091886347" sldId="258"/>
            <ac:spMk id="3" creationId="{92ADFE78-9729-8B41-9EFC-16E40AE92B80}"/>
          </ac:spMkLst>
        </pc:spChg>
      </pc:sldChg>
      <pc:sldChg chg="modSp mod">
        <pc:chgData name="Stephen Schneider" userId="c7f22e6a-e907-4b4e-8fc7-3a29e45db193" providerId="ADAL" clId="{EA832C9D-11AB-49F3-A951-050D1E3FF9DC}" dt="2021-11-08T14:11:55.759" v="1200" actId="20577"/>
        <pc:sldMkLst>
          <pc:docMk/>
          <pc:sldMk cId="2024666989" sldId="262"/>
        </pc:sldMkLst>
        <pc:spChg chg="mod">
          <ac:chgData name="Stephen Schneider" userId="c7f22e6a-e907-4b4e-8fc7-3a29e45db193" providerId="ADAL" clId="{EA832C9D-11AB-49F3-A951-050D1E3FF9DC}" dt="2021-11-08T14:11:55.759" v="1200" actId="20577"/>
          <ac:spMkLst>
            <pc:docMk/>
            <pc:sldMk cId="2024666989" sldId="262"/>
            <ac:spMk id="3" creationId="{83361CD9-F452-FF47-9722-97DD03FE48B3}"/>
          </ac:spMkLst>
        </pc:spChg>
      </pc:sldChg>
      <pc:sldChg chg="modSp mod">
        <pc:chgData name="Stephen Schneider" userId="c7f22e6a-e907-4b4e-8fc7-3a29e45db193" providerId="ADAL" clId="{EA832C9D-11AB-49F3-A951-050D1E3FF9DC}" dt="2021-11-08T14:13:23.208" v="1202" actId="20577"/>
        <pc:sldMkLst>
          <pc:docMk/>
          <pc:sldMk cId="2015287677" sldId="263"/>
        </pc:sldMkLst>
        <pc:spChg chg="mod">
          <ac:chgData name="Stephen Schneider" userId="c7f22e6a-e907-4b4e-8fc7-3a29e45db193" providerId="ADAL" clId="{EA832C9D-11AB-49F3-A951-050D1E3FF9DC}" dt="2021-11-08T14:13:23.208" v="1202" actId="20577"/>
          <ac:spMkLst>
            <pc:docMk/>
            <pc:sldMk cId="2015287677" sldId="263"/>
            <ac:spMk id="3" creationId="{83361CD9-F452-FF47-9722-97DD03FE48B3}"/>
          </ac:spMkLst>
        </pc:spChg>
      </pc:sldChg>
      <pc:sldChg chg="modSp mod">
        <pc:chgData name="Stephen Schneider" userId="c7f22e6a-e907-4b4e-8fc7-3a29e45db193" providerId="ADAL" clId="{EA832C9D-11AB-49F3-A951-050D1E3FF9DC}" dt="2021-11-08T13:58:07.512" v="595" actId="20577"/>
        <pc:sldMkLst>
          <pc:docMk/>
          <pc:sldMk cId="1727355839" sldId="264"/>
        </pc:sldMkLst>
        <pc:spChg chg="mod">
          <ac:chgData name="Stephen Schneider" userId="c7f22e6a-e907-4b4e-8fc7-3a29e45db193" providerId="ADAL" clId="{EA832C9D-11AB-49F3-A951-050D1E3FF9DC}" dt="2021-11-08T13:58:07.512" v="595" actId="20577"/>
          <ac:spMkLst>
            <pc:docMk/>
            <pc:sldMk cId="1727355839" sldId="264"/>
            <ac:spMk id="3" creationId="{1E4DD061-BBB9-8B47-B139-F110A20E3CD5}"/>
          </ac:spMkLst>
        </pc:spChg>
      </pc:sldChg>
      <pc:sldChg chg="addSp delSp modSp mod">
        <pc:chgData name="Stephen Schneider" userId="c7f22e6a-e907-4b4e-8fc7-3a29e45db193" providerId="ADAL" clId="{EA832C9D-11AB-49F3-A951-050D1E3FF9DC}" dt="2021-11-08T14:11:39.240" v="1199" actId="113"/>
        <pc:sldMkLst>
          <pc:docMk/>
          <pc:sldMk cId="2928490641" sldId="266"/>
        </pc:sldMkLst>
        <pc:spChg chg="mod">
          <ac:chgData name="Stephen Schneider" userId="c7f22e6a-e907-4b4e-8fc7-3a29e45db193" providerId="ADAL" clId="{EA832C9D-11AB-49F3-A951-050D1E3FF9DC}" dt="2021-11-08T14:01:45.174" v="757" actId="20577"/>
          <ac:spMkLst>
            <pc:docMk/>
            <pc:sldMk cId="2928490641" sldId="266"/>
            <ac:spMk id="2" creationId="{7A89FB48-CCE8-1E4E-8C52-75B9B2B2CEB0}"/>
          </ac:spMkLst>
        </pc:spChg>
        <pc:spChg chg="mod">
          <ac:chgData name="Stephen Schneider" userId="c7f22e6a-e907-4b4e-8fc7-3a29e45db193" providerId="ADAL" clId="{EA832C9D-11AB-49F3-A951-050D1E3FF9DC}" dt="2021-11-08T14:11:39.240" v="1199" actId="113"/>
          <ac:spMkLst>
            <pc:docMk/>
            <pc:sldMk cId="2928490641" sldId="266"/>
            <ac:spMk id="3" creationId="{5815D11F-EE1A-4542-9EF7-A2FCF1B19F06}"/>
          </ac:spMkLst>
        </pc:spChg>
        <pc:spChg chg="add del mod ord">
          <ac:chgData name="Stephen Schneider" userId="c7f22e6a-e907-4b4e-8fc7-3a29e45db193" providerId="ADAL" clId="{EA832C9D-11AB-49F3-A951-050D1E3FF9DC}" dt="2021-11-08T14:01:31.184" v="737" actId="478"/>
          <ac:spMkLst>
            <pc:docMk/>
            <pc:sldMk cId="2928490641" sldId="266"/>
            <ac:spMk id="9" creationId="{FA44B755-4667-304F-B162-4627E9A29339}"/>
          </ac:spMkLst>
        </pc:spChg>
        <pc:picChg chg="add del mod ord">
          <ac:chgData name="Stephen Schneider" userId="c7f22e6a-e907-4b4e-8fc7-3a29e45db193" providerId="ADAL" clId="{EA832C9D-11AB-49F3-A951-050D1E3FF9DC}" dt="2021-11-08T14:01:26.438" v="736" actId="478"/>
          <ac:picMkLst>
            <pc:docMk/>
            <pc:sldMk cId="2928490641" sldId="266"/>
            <ac:picMk id="6" creationId="{AAE78A77-A2E3-40E1-887E-F232E15473B9}"/>
          </ac:picMkLst>
        </pc:picChg>
        <pc:picChg chg="del">
          <ac:chgData name="Stephen Schneider" userId="c7f22e6a-e907-4b4e-8fc7-3a29e45db193" providerId="ADAL" clId="{EA832C9D-11AB-49F3-A951-050D1E3FF9DC}" dt="2021-11-08T13:44:13.575" v="57" actId="478"/>
          <ac:picMkLst>
            <pc:docMk/>
            <pc:sldMk cId="2928490641" sldId="266"/>
            <ac:picMk id="8" creationId="{0B3AC876-EDC2-124F-9F93-10FBCB87D5D6}"/>
          </ac:picMkLst>
        </pc:picChg>
      </pc:sldChg>
      <pc:sldChg chg="modSp add mod ord">
        <pc:chgData name="Stephen Schneider" userId="c7f22e6a-e907-4b4e-8fc7-3a29e45db193" providerId="ADAL" clId="{EA832C9D-11AB-49F3-A951-050D1E3FF9DC}" dt="2021-11-08T13:57:27.942" v="592" actId="20577"/>
        <pc:sldMkLst>
          <pc:docMk/>
          <pc:sldMk cId="2407960438" sldId="268"/>
        </pc:sldMkLst>
        <pc:spChg chg="mod">
          <ac:chgData name="Stephen Schneider" userId="c7f22e6a-e907-4b4e-8fc7-3a29e45db193" providerId="ADAL" clId="{EA832C9D-11AB-49F3-A951-050D1E3FF9DC}" dt="2021-11-08T13:57:27.942" v="592" actId="20577"/>
          <ac:spMkLst>
            <pc:docMk/>
            <pc:sldMk cId="2407960438" sldId="268"/>
            <ac:spMk id="2" creationId="{2C687244-815F-374B-B770-C5D360AB3A51}"/>
          </ac:spMkLst>
        </pc:spChg>
      </pc:sldChg>
      <pc:sldChg chg="addSp delSp modSp add mod ord">
        <pc:chgData name="Stephen Schneider" userId="c7f22e6a-e907-4b4e-8fc7-3a29e45db193" providerId="ADAL" clId="{EA832C9D-11AB-49F3-A951-050D1E3FF9DC}" dt="2021-11-08T14:09:04.154" v="1182" actId="403"/>
        <pc:sldMkLst>
          <pc:docMk/>
          <pc:sldMk cId="2781121564" sldId="269"/>
        </pc:sldMkLst>
        <pc:spChg chg="mod">
          <ac:chgData name="Stephen Schneider" userId="c7f22e6a-e907-4b4e-8fc7-3a29e45db193" providerId="ADAL" clId="{EA832C9D-11AB-49F3-A951-050D1E3FF9DC}" dt="2021-11-08T14:01:18.133" v="731" actId="14100"/>
          <ac:spMkLst>
            <pc:docMk/>
            <pc:sldMk cId="2781121564" sldId="269"/>
            <ac:spMk id="2" creationId="{7A89FB48-CCE8-1E4E-8C52-75B9B2B2CEB0}"/>
          </ac:spMkLst>
        </pc:spChg>
        <pc:spChg chg="mod">
          <ac:chgData name="Stephen Schneider" userId="c7f22e6a-e907-4b4e-8fc7-3a29e45db193" providerId="ADAL" clId="{EA832C9D-11AB-49F3-A951-050D1E3FF9DC}" dt="2021-11-08T14:09:04.154" v="1182" actId="403"/>
          <ac:spMkLst>
            <pc:docMk/>
            <pc:sldMk cId="2781121564" sldId="269"/>
            <ac:spMk id="3" creationId="{5815D11F-EE1A-4542-9EF7-A2FCF1B19F06}"/>
          </ac:spMkLst>
        </pc:spChg>
        <pc:spChg chg="add del">
          <ac:chgData name="Stephen Schneider" userId="c7f22e6a-e907-4b4e-8fc7-3a29e45db193" providerId="ADAL" clId="{EA832C9D-11AB-49F3-A951-050D1E3FF9DC}" dt="2021-11-08T14:01:18.714" v="732" actId="478"/>
          <ac:spMkLst>
            <pc:docMk/>
            <pc:sldMk cId="2781121564" sldId="269"/>
            <ac:spMk id="9" creationId="{FA44B755-4667-304F-B162-4627E9A29339}"/>
          </ac:spMkLst>
        </pc:spChg>
        <pc:picChg chg="add del">
          <ac:chgData name="Stephen Schneider" userId="c7f22e6a-e907-4b4e-8fc7-3a29e45db193" providerId="ADAL" clId="{EA832C9D-11AB-49F3-A951-050D1E3FF9DC}" dt="2021-11-08T14:01:19.331" v="733" actId="478"/>
          <ac:picMkLst>
            <pc:docMk/>
            <pc:sldMk cId="2781121564" sldId="269"/>
            <ac:picMk id="6" creationId="{AAE78A77-A2E3-40E1-887E-F232E15473B9}"/>
          </ac:picMkLst>
        </pc:picChg>
      </pc:sldChg>
    </pc:docChg>
  </pc:docChgLst>
  <pc:docChgLst>
    <pc:chgData name="Yiwen Ban" userId="S::yiwenban@umass.edu::3f919299-acb3-4c41-8c0e-6b708fc6fc7e" providerId="AD" clId="Web-{2ED89F57-6269-DF55-7495-9ED07164E31F}"/>
    <pc:docChg chg="modSld">
      <pc:chgData name="Yiwen Ban" userId="S::yiwenban@umass.edu::3f919299-acb3-4c41-8c0e-6b708fc6fc7e" providerId="AD" clId="Web-{2ED89F57-6269-DF55-7495-9ED07164E31F}" dt="2021-11-08T17:33:35.089" v="0" actId="1076"/>
      <pc:docMkLst>
        <pc:docMk/>
      </pc:docMkLst>
      <pc:sldChg chg="modSp">
        <pc:chgData name="Yiwen Ban" userId="S::yiwenban@umass.edu::3f919299-acb3-4c41-8c0e-6b708fc6fc7e" providerId="AD" clId="Web-{2ED89F57-6269-DF55-7495-9ED07164E31F}" dt="2021-11-08T17:33:35.089" v="0" actId="1076"/>
        <pc:sldMkLst>
          <pc:docMk/>
          <pc:sldMk cId="2253379136" sldId="260"/>
        </pc:sldMkLst>
        <pc:spChg chg="mod">
          <ac:chgData name="Yiwen Ban" userId="S::yiwenban@umass.edu::3f919299-acb3-4c41-8c0e-6b708fc6fc7e" providerId="AD" clId="Web-{2ED89F57-6269-DF55-7495-9ED07164E31F}" dt="2021-11-08T17:33:35.089" v="0" actId="1076"/>
          <ac:spMkLst>
            <pc:docMk/>
            <pc:sldMk cId="2253379136" sldId="260"/>
            <ac:spMk id="7" creationId="{250FEE89-C1E9-EB49-9B3C-60B440B688A2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57B02-1810-2644-BA9F-F022D5245676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5F014B-0C5B-F448-AE7C-4FF059E072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1990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0568F-4467-284F-AF2C-AD51EA079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63EE01-BAA5-F74D-934D-3EDE9D0166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8CA94-26B3-004A-96D6-BC925E49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9E9FF-3852-E941-A5E2-2C3BCFF0E476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68627-9930-4C4A-BFCC-AD9C82B2E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C9EFA-0A13-C34A-BE3C-D449FAB1B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65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AD7C-6CCB-934A-9C6E-A6C1A7C0C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E990F6-36D0-C948-9E76-18155F6F4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BD822-4F6A-3344-82E3-0131DC9E2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7E3BB-BD81-954B-A197-32AC61C744F2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DAC26-6F2A-394E-A169-C5989AB0B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51D87-10D6-FF46-97ED-7063BB8C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8490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CC3030-EC08-2642-B320-B1F051D19C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65ED76-6E6E-1A4C-9748-3E2E4A769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CD763-4726-B14B-AE8F-6BA0D2143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5B510-163E-1945-9F93-A9B98AE21734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A07DA-8652-8748-A8B6-8580C1B7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E6C81-0D93-8244-A951-DD6ACB109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508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5EB9F-DB2A-6446-B799-1295A5C66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5ADBD-706B-5644-B82D-87F8B1B6B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D515A-9101-0C43-A120-031420A43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B0807-F5A9-4343-B7AC-34E5A9C3DBF4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4A65E-65D0-C44E-9BA2-E69D75F50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6F1BC9-CC13-CA42-B804-ABC83C432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3944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9A003-7704-F24E-8816-89A51296A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C1E24-801F-654F-A7CE-544626B6A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B46F7-C4C2-984C-B1D4-767407386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22C4-585F-8D4E-A1B8-B4D6F42C459C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6F194-A4DF-744A-BBC4-3A86070A8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2FD91-8180-9B47-B163-50DDD4DBB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9999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D18F2-4BC4-9F44-B536-F77EA18E9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BEF32-091A-E74D-9BD4-59035CAAF1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804CFF-8E94-A64F-B105-FF7585087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CF2B3-C3F7-1046-A686-0F8EBABC9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4E98B-7CC5-E948-B8C9-BB07B8748A38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D51BB-1848-7843-8610-55C95AE78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A527A-D31A-1C4E-B479-05A2CEE7F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4120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D0523-1DAB-B44D-9E5B-233D30049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E936D-128B-8349-B802-1B1AFED3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690DC-BF08-EC44-9A0E-AE247937BE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F8005-C0F4-7E4C-B3B9-969E7C6AA9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C91347-2101-F54F-A838-0C5648F924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FF297D-72DE-014A-AD4A-3710DBE0F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96DBD-A7D2-D94A-A92E-FC69BDF1371B}" type="datetime1">
              <a:rPr lang="en-SG" smtClean="0"/>
              <a:t>1/6/22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5567A8-3E7E-3B48-B27C-33AC4796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E23F3B-7541-5E4D-AA62-A9AACED9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434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63304-B466-3449-A092-B9B3A9CA4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495F00-EB30-DA4C-B9DB-457BB8F50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D236-D59E-C846-919C-A0E3F306003C}" type="datetime1">
              <a:rPr lang="en-SG" smtClean="0"/>
              <a:t>1/6/22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55C78D-3354-0341-9CED-85999A843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3AFB1E-6893-3D4E-B997-79B800AA4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406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F3C6E1-5152-4C4C-B8EC-7C655BE98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1074E-06C7-5847-B506-275D19DF21CA}" type="datetime1">
              <a:rPr lang="en-SG" smtClean="0"/>
              <a:t>1/6/22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86821A-67A2-1249-BE04-48F515C37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613425-5D62-4848-984B-D529DDC13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052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D47DB-3310-1E4A-8187-B62D6962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54FD-3BB0-5D43-A272-DFB5291C3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40426D-36D8-0B48-9E04-C006A40FF1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C9D7C-C854-2042-8510-34B9B326C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9159-6A49-AF4D-9442-361C5919E0F5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18A0F-AE09-3843-B967-8470318A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934D8-5012-4840-AD8A-0977161FE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966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602CD-33F1-BB41-9DD3-CF3AF294F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3471A3-D228-044C-993C-F7F920076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B576B-BEE9-E047-9BC7-19E18D949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5562D6-1FC0-F64D-8629-921A94FBD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20C7-EAA1-2840-AC4D-56496944CC47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92D898-1C24-6942-B014-787F7FDFA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55EA6-9257-1A4D-85ED-C6CC88A18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527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BF936E-E3E3-9F40-8F3F-D696ABEB0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DCE8F-E4BC-FC43-A2CB-B53B1A046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45363-7781-A04E-B586-E82886C26C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98BB6-8292-0841-9FDB-989312713390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942A9-C563-5F40-85AA-2C35991AD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4F1A5-131E-7246-8033-EF65133B27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9D497-0EA1-E648-A3E1-C9259C3878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496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mpa.mpa-garching.mpg.de/gadget/hydrosims/sim3d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n.org/uploads/images/Local_Group.jpg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8EB65D72-88FC-7342-959B-96606EFF0F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7" t="21025" r="3054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734732-41D8-6247-876B-4C42D8BF2F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GB" sz="6600"/>
              <a:t>Astronomy 100 Lab 8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85A91F-FFDB-ED4E-A75D-6EF6C7E73D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GB"/>
              <a:t>Fall 2021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E12789-F6E0-AD4F-833C-FCDF5946F701}"/>
              </a:ext>
            </a:extLst>
          </p:cNvPr>
          <p:cNvSpPr txBox="1"/>
          <p:nvPr/>
        </p:nvSpPr>
        <p:spPr>
          <a:xfrm>
            <a:off x="-3" y="6611769"/>
            <a:ext cx="38185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>
                <a:hlinkClick r:id="rId3"/>
              </a:rPr>
              <a:t>https://wwwmpa.mpa-garching.mpg.de/gadget/hydrosims/sim3d.png</a:t>
            </a:r>
            <a:endParaRPr lang="en-US" sz="10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7E4789-AA1C-2B4A-BF6B-9E24596F4B44}"/>
              </a:ext>
            </a:extLst>
          </p:cNvPr>
          <p:cNvSpPr txBox="1"/>
          <p:nvPr/>
        </p:nvSpPr>
        <p:spPr>
          <a:xfrm>
            <a:off x="0" y="2258057"/>
            <a:ext cx="46857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FFFF00"/>
                </a:solidFill>
              </a:rPr>
              <a:t>COVID REMINDERS: Your face mask must cover your mouth AND nose.</a:t>
            </a:r>
          </a:p>
          <a:p>
            <a:r>
              <a:rPr lang="en-US" sz="2400" b="1">
                <a:solidFill>
                  <a:srgbClr val="FFFF00"/>
                </a:solidFill>
              </a:rPr>
              <a:t>If you are feeling at all ill, email your instructor, and don’t come to lab unless you have gotten a negative test.</a:t>
            </a:r>
          </a:p>
        </p:txBody>
      </p:sp>
    </p:spTree>
    <p:extLst>
      <p:ext uri="{BB962C8B-B14F-4D97-AF65-F5344CB8AC3E}">
        <p14:creationId xmlns:p14="http://schemas.microsoft.com/office/powerpoint/2010/main" val="2801761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799C4-4838-C048-A42E-2D51EEEE5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/>
              <a:t>Part 1: Sizes of galaxies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1CD9-F452-FF47-9722-97DD03FE4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25563"/>
            <a:ext cx="12192000" cy="553243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GB" dirty="0"/>
              <a:t>Work in </a:t>
            </a:r>
            <a:r>
              <a:rPr lang="en-GB" b="1" dirty="0"/>
              <a:t>pairs</a:t>
            </a:r>
            <a:r>
              <a:rPr lang="en-GB" dirty="0"/>
              <a:t>. </a:t>
            </a:r>
            <a:r>
              <a:rPr lang="en-GB"/>
              <a:t>On Moodle, </a:t>
            </a:r>
            <a:r>
              <a:rPr lang="en-GB" dirty="0"/>
              <a:t>go to the Galaxy Data Sign-up link for this lab and fill out your pair’s names at the </a:t>
            </a:r>
            <a:r>
              <a:rPr lang="en-GB" b="1" dirty="0"/>
              <a:t>next available</a:t>
            </a:r>
            <a:r>
              <a:rPr lang="en-GB" dirty="0"/>
              <a:t> galaxy.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GB" dirty="0"/>
              <a:t>Have one person stand at a distance of: galaxy distance/500,000 light-years in </a:t>
            </a:r>
            <a:r>
              <a:rPr lang="en-GB" b="1" dirty="0"/>
              <a:t>meters</a:t>
            </a:r>
            <a:r>
              <a:rPr lang="en-GB" dirty="0"/>
              <a:t> from the whiteboard, i.e. </a:t>
            </a:r>
            <a:r>
              <a:rPr lang="en-GB" b="1" dirty="0"/>
              <a:t>2 m for 1 million (1,000,000) light-years</a:t>
            </a:r>
            <a:r>
              <a:rPr lang="en-GB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GB" dirty="0"/>
              <a:t>Have the other person stand at the whiteboard and mark out a </a:t>
            </a:r>
            <a:r>
              <a:rPr lang="en-GB" b="1" dirty="0"/>
              <a:t>width</a:t>
            </a:r>
            <a:r>
              <a:rPr lang="en-GB" dirty="0"/>
              <a:t> that corresponds to </a:t>
            </a:r>
            <a:r>
              <a:rPr lang="en-GB" b="1" dirty="0"/>
              <a:t>2 degrees</a:t>
            </a:r>
            <a:r>
              <a:rPr lang="en-GB" dirty="0"/>
              <a:t> of angular width as seen by the first person.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This is about the width of your thumbnail with your arm fully held out in front of you.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Trade places and repeat to check for consistency.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GB" dirty="0"/>
              <a:t>Using this scale, mark out the size of your chosen galaxy as estimated from its observed angular size.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e.g. If your galaxy is 0.1 degrees across, it will occupy 0.1/2 of the width you marked out.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GB" dirty="0"/>
              <a:t>Using the same scale of </a:t>
            </a:r>
            <a:r>
              <a:rPr lang="en-GB" b="1" dirty="0"/>
              <a:t>500,000 light-years per meter</a:t>
            </a:r>
            <a:r>
              <a:rPr lang="en-GB" dirty="0"/>
              <a:t>, estimate the </a:t>
            </a:r>
            <a:r>
              <a:rPr lang="en-GB" b="1" dirty="0"/>
              <a:t>true size</a:t>
            </a:r>
            <a:r>
              <a:rPr lang="en-GB" dirty="0"/>
              <a:t> of your galaxy.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FD65BD-41B2-3F4E-9B5E-0EB5A8F23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4666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799C4-4838-C048-A42E-2D51EEEE5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Part 1: Sizes of galaxies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1CD9-F452-FF47-9722-97DD03FE4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566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6"/>
            </a:pPr>
            <a:r>
              <a:rPr lang="en-GB" sz="2800" dirty="0"/>
              <a:t>Use the following colours to denote galaxy type: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GB" sz="2800" dirty="0"/>
              <a:t>E (elliptical)/</a:t>
            </a:r>
            <a:r>
              <a:rPr lang="en-GB" sz="2800" dirty="0" err="1"/>
              <a:t>Sph</a:t>
            </a:r>
            <a:r>
              <a:rPr lang="en-GB" sz="2800" dirty="0"/>
              <a:t> (spherical): </a:t>
            </a:r>
            <a:r>
              <a:rPr lang="en-GB" sz="2800" b="1" dirty="0">
                <a:solidFill>
                  <a:schemeClr val="accent4">
                    <a:lumMod val="75000"/>
                  </a:schemeClr>
                </a:solidFill>
              </a:rPr>
              <a:t>Yellow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GB" sz="2800" dirty="0"/>
              <a:t>S (spiral) (a-m): </a:t>
            </a:r>
            <a:r>
              <a:rPr lang="en-GB" sz="2800" b="1" dirty="0">
                <a:solidFill>
                  <a:srgbClr val="00B050"/>
                </a:solidFill>
              </a:rPr>
              <a:t>Green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GB" sz="2800" dirty="0" err="1"/>
              <a:t>Irr</a:t>
            </a:r>
            <a:r>
              <a:rPr lang="en-GB" sz="2800" dirty="0"/>
              <a:t> (irregular): </a:t>
            </a:r>
            <a:r>
              <a:rPr lang="en-GB" sz="2800" b="1" dirty="0">
                <a:solidFill>
                  <a:srgbClr val="0070C0"/>
                </a:solidFill>
              </a:rPr>
              <a:t>Blue</a:t>
            </a:r>
          </a:p>
          <a:p>
            <a:pPr marL="457200" lvl="1" indent="0">
              <a:buNone/>
            </a:pPr>
            <a:r>
              <a:rPr lang="en-GB" sz="2800" dirty="0"/>
              <a:t>If your galaxy is small enough to fit on your slip of paper, </a:t>
            </a:r>
            <a:r>
              <a:rPr lang="en-GB" sz="2800" b="1" dirty="0"/>
              <a:t>draw it</a:t>
            </a:r>
            <a:r>
              <a:rPr lang="en-GB" sz="2800" dirty="0"/>
              <a:t> on your paper as a circle of the </a:t>
            </a:r>
            <a:r>
              <a:rPr lang="en-GB" sz="2800" b="1" dirty="0"/>
              <a:t>correct size</a:t>
            </a:r>
            <a:r>
              <a:rPr lang="en-GB" sz="2800" dirty="0"/>
              <a:t> and colour it in with the </a:t>
            </a:r>
            <a:r>
              <a:rPr lang="en-GB" sz="2800" b="1" dirty="0"/>
              <a:t>right </a:t>
            </a:r>
            <a:r>
              <a:rPr lang="en-GB" sz="2800" b="1" dirty="0" err="1"/>
              <a:t>color</a:t>
            </a:r>
            <a:r>
              <a:rPr lang="en-GB" sz="2800" dirty="0"/>
              <a:t>.</a:t>
            </a:r>
          </a:p>
          <a:p>
            <a:pPr marL="457200" lvl="1" indent="0">
              <a:buNone/>
            </a:pPr>
            <a:r>
              <a:rPr lang="en-GB" sz="2800" dirty="0"/>
              <a:t>If your galaxy is </a:t>
            </a:r>
            <a:r>
              <a:rPr lang="en-GB" sz="2800" b="1" dirty="0"/>
              <a:t>too big</a:t>
            </a:r>
            <a:r>
              <a:rPr lang="en-GB" sz="2800" dirty="0"/>
              <a:t> to fit on your paper, get a piece of coloured paper of the </a:t>
            </a:r>
            <a:r>
              <a:rPr lang="en-GB" sz="2800" b="1" dirty="0"/>
              <a:t>right colour</a:t>
            </a:r>
            <a:r>
              <a:rPr lang="en-GB" sz="2800" dirty="0"/>
              <a:t> and cut out a circle of the </a:t>
            </a:r>
            <a:r>
              <a:rPr lang="en-GB" sz="2800" b="1" dirty="0"/>
              <a:t>correct size</a:t>
            </a:r>
            <a:r>
              <a:rPr lang="en-GB" sz="2800" dirty="0"/>
              <a:t> to attach to your paper.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C17C06-ED11-4F4E-97B6-73870D4A7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5287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87244-815F-374B-B770-C5D360AB3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Part 2: Structure of the Local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DD061-BBB9-8B47-B139-F110A20E3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SG" sz="2800" dirty="0"/>
              <a:t>Galaxies in the Local Group mostly lie on a fairly flat plane, so we have assigned them an </a:t>
            </a:r>
            <a:r>
              <a:rPr lang="en-SG" sz="2800" b="1" dirty="0"/>
              <a:t>azimuth</a:t>
            </a:r>
            <a:r>
              <a:rPr lang="en-SG" sz="2800" dirty="0"/>
              <a:t> according to the direction they lie from the Milky Way.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Using the position of the </a:t>
            </a:r>
            <a:r>
              <a:rPr lang="en-GB" sz="2800" b="1" dirty="0"/>
              <a:t>Milky Way</a:t>
            </a:r>
            <a:r>
              <a:rPr lang="en-GB" sz="2800" dirty="0"/>
              <a:t> we have put up, and looking at the following diagram, find the </a:t>
            </a:r>
            <a:r>
              <a:rPr lang="en-GB" sz="2800" b="1" dirty="0"/>
              <a:t>direction</a:t>
            </a:r>
            <a:r>
              <a:rPr lang="en-GB" sz="2800" dirty="0"/>
              <a:t> of your galaxy relative to the Milky Way.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In that direction, go out the corresponding </a:t>
            </a:r>
            <a:r>
              <a:rPr lang="en-GB" sz="2800" b="1" dirty="0"/>
              <a:t>distance</a:t>
            </a:r>
            <a:r>
              <a:rPr lang="en-GB" sz="2800" dirty="0"/>
              <a:t> of your galaxy from the Milky Way, and put it down. Mark the position on your worksheet.</a:t>
            </a:r>
          </a:p>
          <a:p>
            <a:pPr lvl="1"/>
            <a:r>
              <a:rPr lang="en-GB" sz="2800" dirty="0"/>
              <a:t>Remember that the scale is </a:t>
            </a:r>
            <a:r>
              <a:rPr lang="en-GB" sz="2800" b="1" dirty="0"/>
              <a:t>500,000 light-years per meter</a:t>
            </a:r>
            <a:r>
              <a:rPr lang="en-GB" sz="2800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AC0E4B-D261-CA44-AC00-43CBFEB1A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7355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1118DEF4-FF02-CC48-A90C-1DD471E6E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54" t="2986" r="2405" b="10862"/>
          <a:stretch/>
        </p:blipFill>
        <p:spPr>
          <a:xfrm>
            <a:off x="0" y="0"/>
            <a:ext cx="7582329" cy="686588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0FEE89-C1E9-EB49-9B3C-60B440B688A2}"/>
              </a:ext>
            </a:extLst>
          </p:cNvPr>
          <p:cNvSpPr txBox="1"/>
          <p:nvPr/>
        </p:nvSpPr>
        <p:spPr>
          <a:xfrm>
            <a:off x="7582559" y="6534903"/>
            <a:ext cx="303772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>
                <a:hlinkClick r:id="rId3"/>
              </a:rPr>
              <a:t>https://www.sun.org/uploads/images/Local_Group.jpg</a:t>
            </a:r>
            <a:endParaRPr lang="en-GB" sz="100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DAE50E-3F04-7843-B0BC-DE4A05C8E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12</a:t>
            </a:fld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8004313" y="974482"/>
            <a:ext cx="3955774" cy="4909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Most galaxies are small (“dwarfs”) and are members of clusters that range from a few bright galaxies to tens of thousands of them.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large galaxies in the Local Group are spirals, but in larger clusters, the big galaxies are mostly ellipticals.</a:t>
            </a:r>
          </a:p>
        </p:txBody>
      </p:sp>
    </p:spTree>
    <p:extLst>
      <p:ext uri="{BB962C8B-B14F-4D97-AF65-F5344CB8AC3E}">
        <p14:creationId xmlns:p14="http://schemas.microsoft.com/office/powerpoint/2010/main" val="2253379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CE1D13-500E-3944-917F-C80900673C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0" r="18383" b="61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BB1CDE-F82B-F346-B045-8580CBA9A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5" y="640263"/>
            <a:ext cx="5221266" cy="1344975"/>
          </a:xfrm>
        </p:spPr>
        <p:txBody>
          <a:bodyPr>
            <a:normAutofit/>
          </a:bodyPr>
          <a:lstStyle/>
          <a:p>
            <a:r>
              <a:rPr lang="en-GB" sz="4000" dirty="0"/>
              <a:t>To infinity and beyond!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5F24B-426D-9747-B3D6-47A200D98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800" dirty="0"/>
              <a:t>Fill out the end-of-lab quiz on Moodle before leaving.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If you have time, do the Astronomy Survey as well. The survey will remain open for a week if you don’t have time to do it now. It is only scored for completeness, not for whether your answers are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1C36C3-EC28-EC4D-A64C-A1435E29C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2D9D497-0EA1-E648-A3E1-C9259C3878DC}" type="slidenum">
              <a:rPr lang="en-GB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1415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3F29-1996-4440-AE68-3077E5D5F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/>
              <a:t>Fill out the Lab 8 pre-lab survey on Moodle.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1D5DA-D5CA-FE41-BB5F-D6E068CE3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This is the last regular lab of the semester. After this, we are </a:t>
            </a:r>
            <a:r>
              <a:rPr lang="en-GB" sz="2800" b="1" dirty="0"/>
              <a:t>only</a:t>
            </a:r>
            <a:r>
              <a:rPr lang="en-GB" sz="2800" dirty="0"/>
              <a:t> conducting makeup labs.</a:t>
            </a:r>
          </a:p>
          <a:p>
            <a:r>
              <a:rPr lang="en-GB" sz="2800" dirty="0"/>
              <a:t>The schedule of makeup labs next week is on Moodle.</a:t>
            </a:r>
          </a:p>
          <a:p>
            <a:pPr lvl="1"/>
            <a:r>
              <a:rPr lang="en-GB" sz="2800" dirty="0"/>
              <a:t>Monday 12:20pm: </a:t>
            </a:r>
            <a:r>
              <a:rPr lang="en-GB" sz="2800" b="1" dirty="0"/>
              <a:t>Lab 3</a:t>
            </a:r>
            <a:r>
              <a:rPr lang="en-GB" sz="2800" dirty="0"/>
              <a:t>,  1:25pm: </a:t>
            </a:r>
            <a:r>
              <a:rPr lang="en-GB" sz="2800" b="1" dirty="0"/>
              <a:t>Lab 4</a:t>
            </a:r>
            <a:r>
              <a:rPr lang="en-GB" sz="2800" dirty="0"/>
              <a:t> </a:t>
            </a:r>
          </a:p>
          <a:p>
            <a:pPr lvl="1"/>
            <a:r>
              <a:rPr lang="en-GB" sz="2800" dirty="0"/>
              <a:t>Wednesday 12:20pm: </a:t>
            </a:r>
            <a:r>
              <a:rPr lang="en-GB" sz="2800" b="1" dirty="0"/>
              <a:t>Lab 5</a:t>
            </a:r>
            <a:r>
              <a:rPr lang="en-GB" sz="2800" dirty="0"/>
              <a:t>,  1:25pm: </a:t>
            </a:r>
            <a:r>
              <a:rPr lang="en-GB" sz="2800" b="1" dirty="0"/>
              <a:t>Lab 6</a:t>
            </a:r>
            <a:r>
              <a:rPr lang="en-GB" sz="2800" dirty="0"/>
              <a:t> </a:t>
            </a:r>
          </a:p>
          <a:p>
            <a:pPr lvl="1"/>
            <a:r>
              <a:rPr lang="en-GB" sz="2800" dirty="0"/>
              <a:t>Friday 12:20pm: </a:t>
            </a:r>
            <a:r>
              <a:rPr lang="en-GB" sz="2800" b="1" dirty="0"/>
              <a:t>Lab 7</a:t>
            </a:r>
            <a:r>
              <a:rPr lang="en-GB" sz="2800" dirty="0"/>
              <a:t>,  1:25pm: </a:t>
            </a:r>
            <a:r>
              <a:rPr lang="en-GB" sz="2800" b="1" dirty="0"/>
              <a:t>Lab 8</a:t>
            </a:r>
          </a:p>
          <a:p>
            <a:r>
              <a:rPr lang="en-GB" sz="2800" dirty="0"/>
              <a:t>You can also come to ask questions about your sunset project. </a:t>
            </a:r>
          </a:p>
          <a:p>
            <a:pPr lvl="1"/>
            <a:endParaRPr lang="en-GB" sz="2800" dirty="0"/>
          </a:p>
          <a:p>
            <a:pPr lvl="1"/>
            <a:endParaRPr lang="en-GB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26B7D3-10EC-C249-964A-CD51AB85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402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52B6C-D337-6444-ABFC-A584C8941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Sunset project: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DFE78-9729-8B41-9EFC-16E40AE92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87" y="1545260"/>
            <a:ext cx="11277600" cy="4802187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You need </a:t>
            </a:r>
            <a:r>
              <a:rPr lang="en-GB" b="1" dirty="0"/>
              <a:t>2</a:t>
            </a:r>
            <a:r>
              <a:rPr lang="en-GB" dirty="0"/>
              <a:t> follow-up sunset pictures </a:t>
            </a:r>
            <a:r>
              <a:rPr lang="en-GB" b="1" dirty="0"/>
              <a:t>after</a:t>
            </a:r>
            <a:r>
              <a:rPr lang="en-GB" dirty="0"/>
              <a:t> your first one.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Your </a:t>
            </a:r>
            <a:r>
              <a:rPr lang="en-GB" b="1" dirty="0"/>
              <a:t>2</a:t>
            </a:r>
            <a:r>
              <a:rPr lang="en-GB" b="1" baseline="30000" dirty="0"/>
              <a:t>nd</a:t>
            </a:r>
            <a:r>
              <a:rPr lang="en-GB" dirty="0"/>
              <a:t> photo should be </a:t>
            </a:r>
            <a:r>
              <a:rPr lang="en-GB" b="1" dirty="0"/>
              <a:t>at least one week</a:t>
            </a:r>
            <a:r>
              <a:rPr lang="en-GB" dirty="0"/>
              <a:t> after your first.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Your </a:t>
            </a:r>
            <a:r>
              <a:rPr lang="en-GB" b="1" dirty="0"/>
              <a:t>3</a:t>
            </a:r>
            <a:r>
              <a:rPr lang="en-GB" b="1" baseline="30000" dirty="0"/>
              <a:t>rd</a:t>
            </a:r>
            <a:r>
              <a:rPr lang="en-GB" b="1" dirty="0"/>
              <a:t> </a:t>
            </a:r>
            <a:r>
              <a:rPr lang="en-GB" dirty="0"/>
              <a:t>photo should be </a:t>
            </a:r>
            <a:r>
              <a:rPr lang="en-GB" b="1" dirty="0"/>
              <a:t>at least one month</a:t>
            </a:r>
            <a:r>
              <a:rPr lang="en-GB" dirty="0"/>
              <a:t> after your </a:t>
            </a:r>
            <a:r>
              <a:rPr lang="en-GB" b="1" dirty="0"/>
              <a:t>first</a:t>
            </a:r>
            <a:r>
              <a:rPr lang="en-GB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You will also need to submit </a:t>
            </a:r>
            <a:r>
              <a:rPr lang="en-GB" i="1" dirty="0" err="1"/>
              <a:t>Stellarium</a:t>
            </a:r>
            <a:r>
              <a:rPr lang="en-GB" dirty="0"/>
              <a:t> screenshots of the </a:t>
            </a:r>
            <a:r>
              <a:rPr lang="en-GB" b="1" dirty="0"/>
              <a:t>Sun’s position</a:t>
            </a:r>
            <a:r>
              <a:rPr lang="en-GB" dirty="0"/>
              <a:t> at the </a:t>
            </a:r>
            <a:r>
              <a:rPr lang="en-GB" b="1" dirty="0"/>
              <a:t>same times and location</a:t>
            </a:r>
            <a:r>
              <a:rPr lang="en-GB" dirty="0"/>
              <a:t> of </a:t>
            </a:r>
            <a:r>
              <a:rPr lang="en-GB" b="1" dirty="0"/>
              <a:t>all</a:t>
            </a:r>
            <a:r>
              <a:rPr lang="en-GB" dirty="0"/>
              <a:t> your photos, and record the </a:t>
            </a:r>
            <a:r>
              <a:rPr lang="en-GB" b="1" dirty="0"/>
              <a:t>azimuth</a:t>
            </a:r>
            <a:r>
              <a:rPr lang="en-GB" dirty="0"/>
              <a:t> and </a:t>
            </a:r>
            <a:r>
              <a:rPr lang="en-GB" b="1" dirty="0"/>
              <a:t>elevation</a:t>
            </a:r>
            <a:r>
              <a:rPr lang="en-GB" dirty="0"/>
              <a:t> data.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After you turn in your pictures you will fill out a final report on Moodle: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about your photos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comparing the Sun’s position in your photos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predicting where the Sun will set on </a:t>
            </a:r>
            <a:r>
              <a:rPr lang="en-GB" b="1" dirty="0"/>
              <a:t>21 Dec</a:t>
            </a:r>
            <a:r>
              <a:rPr lang="en-GB" dirty="0"/>
              <a:t> (the winter solstice) on a picture.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If you are unable to get good sunset pictures, make sure to upload your attempts.</a:t>
            </a:r>
          </a:p>
          <a:p>
            <a:pPr marL="0" indent="0">
              <a:buNone/>
            </a:pPr>
            <a:r>
              <a:rPr lang="en-GB" b="1" u="sng" dirty="0"/>
              <a:t>Due date: Wed, 1 Dec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9760CB-7766-EB47-A403-F4B0DAC18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886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Sunset project: Final Report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129" y="1690688"/>
            <a:ext cx="8331071" cy="318904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3</a:t>
            </a:fld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C71D5DA-D5CA-FE41-BB5F-D6E068CE3BD3}"/>
              </a:ext>
            </a:extLst>
          </p:cNvPr>
          <p:cNvSpPr txBox="1">
            <a:spLocks/>
          </p:cNvSpPr>
          <p:nvPr/>
        </p:nvSpPr>
        <p:spPr>
          <a:xfrm>
            <a:off x="838201" y="4984749"/>
            <a:ext cx="10515599" cy="155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GB" sz="2800" dirty="0"/>
              <a:t>Submit a marked-up picture showing </a:t>
            </a:r>
            <a:r>
              <a:rPr lang="en-GB" sz="2800" b="1" dirty="0"/>
              <a:t>how the Sun moved</a:t>
            </a:r>
            <a:r>
              <a:rPr lang="en-GB" sz="2800" dirty="0"/>
              <a:t> and how you expect it to shift to </a:t>
            </a:r>
            <a:r>
              <a:rPr lang="en-GB" sz="2800" b="1" dirty="0"/>
              <a:t>21 Dec</a:t>
            </a:r>
            <a:r>
              <a:rPr lang="en-GB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Compare it to your grid picture to show that the scale is about right. </a:t>
            </a:r>
          </a:p>
        </p:txBody>
      </p:sp>
    </p:spTree>
    <p:extLst>
      <p:ext uri="{BB962C8B-B14F-4D97-AF65-F5344CB8AC3E}">
        <p14:creationId xmlns:p14="http://schemas.microsoft.com/office/powerpoint/2010/main" val="1009601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923EB-A52D-EC48-B653-66A0C5C3E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Extra credit Moon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6C5F8-673F-FF4D-BF70-41406B1E64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3078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dirty="0"/>
              <a:t>Take a picture of the </a:t>
            </a:r>
            <a:r>
              <a:rPr lang="en-US" sz="2800" b="1" dirty="0"/>
              <a:t>Moon</a:t>
            </a:r>
            <a:r>
              <a:rPr lang="en-US" sz="2800" dirty="0"/>
              <a:t> during the </a:t>
            </a:r>
            <a:r>
              <a:rPr lang="en-US" sz="2800" b="1" dirty="0"/>
              <a:t>daytime</a:t>
            </a:r>
            <a:r>
              <a:rPr lang="en-US" sz="2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Take a picture of the Moon with the camera </a:t>
            </a:r>
            <a:r>
              <a:rPr lang="en-US" sz="2800" b="1" dirty="0"/>
              <a:t>zoomed all the way OUT</a:t>
            </a:r>
            <a:r>
              <a:rPr lang="en-US" sz="2800" dirty="0"/>
              <a:t>.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lphaLcParenR"/>
            </a:pPr>
            <a:r>
              <a:rPr lang="en-US" sz="2800" dirty="0"/>
              <a:t>Include the </a:t>
            </a:r>
            <a:r>
              <a:rPr lang="en-US" sz="2800" b="1" dirty="0"/>
              <a:t>horizon</a:t>
            </a:r>
            <a:r>
              <a:rPr lang="en-US" sz="2800" dirty="0"/>
              <a:t> or some other object </a:t>
            </a:r>
            <a:r>
              <a:rPr lang="en-US" sz="2800" b="1" dirty="0"/>
              <a:t>level</a:t>
            </a:r>
            <a:r>
              <a:rPr lang="en-US" sz="2800" dirty="0"/>
              <a:t> with you. This can be done with your camera vertical (i.e. portrait mode).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Take a second picture of the Moon</a:t>
            </a:r>
            <a:r>
              <a:rPr lang="en-US" sz="2800" b="1" dirty="0"/>
              <a:t> </a:t>
            </a:r>
            <a:r>
              <a:rPr lang="en-US" sz="2800" dirty="0"/>
              <a:t>with the camera </a:t>
            </a:r>
            <a:r>
              <a:rPr lang="en-US" sz="2800" b="1" dirty="0"/>
              <a:t>zoomed all the way IN</a:t>
            </a:r>
            <a:r>
              <a:rPr lang="en-US" sz="2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When you turn in the project, you will also need to get a </a:t>
            </a:r>
            <a:r>
              <a:rPr lang="en-US" sz="2800" dirty="0" err="1"/>
              <a:t>Stellarium</a:t>
            </a:r>
            <a:r>
              <a:rPr lang="en-US" sz="2800" dirty="0"/>
              <a:t> screenshot of the Moon from the </a:t>
            </a:r>
            <a:r>
              <a:rPr lang="en-US" sz="2800" b="1" dirty="0"/>
              <a:t>same time and place</a:t>
            </a:r>
            <a:r>
              <a:rPr lang="en-US" sz="2800" dirty="0"/>
              <a:t>, so make sure you record those.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02567-4DAA-204D-B70E-971A24AA1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41F60-2C20-DC4B-9E7D-AE7B9C99680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149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458604-1369-8B46-BC90-02D1D7342C9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937" y="71919"/>
            <a:ext cx="4267808" cy="6786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221EC5-71C4-6C4A-8D0F-C56340395D8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4"/>
          <a:stretch>
            <a:fillRect/>
          </a:stretch>
        </p:blipFill>
        <p:spPr bwMode="auto">
          <a:xfrm>
            <a:off x="6630256" y="71919"/>
            <a:ext cx="4191857" cy="644137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32C9F-97E8-AA4E-96BB-6AD44578F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41F60-2C20-DC4B-9E7D-AE7B9C99680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65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DA566F-81BE-474C-AA37-F6D25597E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800"/>
              <a:t>Tempus fugit…</a:t>
            </a:r>
          </a:p>
        </p:txBody>
      </p:sp>
      <p:pic>
        <p:nvPicPr>
          <p:cNvPr id="5" name="Picture 4" descr="Calendar&#10;&#10;Description automatically generated">
            <a:extLst>
              <a:ext uri="{FF2B5EF4-FFF2-40B4-BE49-F238E27FC236}">
                <a16:creationId xmlns:a16="http://schemas.microsoft.com/office/drawing/2014/main" id="{D7B9D661-301A-E24E-9C46-8380073A9F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486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6A765-3904-2C41-B479-4D44E4661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GB" sz="3600"/>
              <a:t>Sunset project deadline: </a:t>
            </a:r>
            <a:r>
              <a:rPr lang="en-GB" sz="3600" b="1"/>
              <a:t>Wed 1 Dec 2021</a:t>
            </a:r>
            <a:endParaRPr lang="en-GB" sz="3600"/>
          </a:p>
          <a:p>
            <a:r>
              <a:rPr lang="en-GB" sz="3600"/>
              <a:t>Moon extra credit project deadline: </a:t>
            </a:r>
            <a:r>
              <a:rPr lang="en-GB" sz="3600" b="1"/>
              <a:t>Mon 29 Nov 2021</a:t>
            </a:r>
            <a:endParaRPr lang="en-GB" sz="36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FFF52C-036C-9140-8A83-D08401C5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7832" y="6356350"/>
            <a:ext cx="8859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2D9D497-0EA1-E648-A3E1-C9259C3878DC}" type="slidenum">
              <a:rPr lang="en-GB" smtClean="0"/>
              <a:pPr>
                <a:spcAft>
                  <a:spcPts val="600"/>
                </a:spcAft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829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89FB48-CCE8-1E4E-8C52-75B9B2B2C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8294" y="365125"/>
            <a:ext cx="4861930" cy="876377"/>
          </a:xfrm>
        </p:spPr>
        <p:txBody>
          <a:bodyPr>
            <a:normAutofit/>
          </a:bodyPr>
          <a:lstStyle/>
          <a:p>
            <a:r>
              <a:rPr lang="en-GB" sz="4000" dirty="0"/>
              <a:t>Part 1: Sizes of galaxies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5D11F-EE1A-4542-9EF7-A2FCF1B19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8294" y="1606627"/>
            <a:ext cx="4861930" cy="4613198"/>
          </a:xfrm>
        </p:spPr>
        <p:txBody>
          <a:bodyPr>
            <a:normAutofit/>
          </a:bodyPr>
          <a:lstStyle/>
          <a:p>
            <a:r>
              <a:rPr lang="en-GB" sz="2800" dirty="0"/>
              <a:t>Galaxies come in three major classes: Ellipticals, Spirals, and Irregulars.</a:t>
            </a:r>
          </a:p>
          <a:p>
            <a:r>
              <a:rPr lang="en-GB" sz="2800" dirty="0"/>
              <a:t>They can look similar yet be very different sizes. </a:t>
            </a:r>
          </a:p>
          <a:p>
            <a:r>
              <a:rPr lang="en-GB" sz="2800" dirty="0"/>
              <a:t>A distant galaxy with a small </a:t>
            </a:r>
            <a:r>
              <a:rPr lang="en-GB" sz="2800" b="1" dirty="0"/>
              <a:t>angular size</a:t>
            </a:r>
            <a:r>
              <a:rPr lang="en-GB" sz="2800" dirty="0"/>
              <a:t> may be physically larger than a nearby galaxy with a large angular size.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28AE5-5B0D-724A-9747-257F6AF00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7832" y="6356350"/>
            <a:ext cx="8859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2D9D497-0EA1-E648-A3E1-C9259C3878DC}" type="slidenum">
              <a:rPr lang="en-GB" smtClean="0"/>
              <a:pPr>
                <a:spcAft>
                  <a:spcPts val="600"/>
                </a:spcAft>
              </a:pPr>
              <a:t>7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E78A77-A2E3-40E1-887E-F232E1547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1542"/>
            <a:ext cx="7084214" cy="68695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44B755-4667-304F-B162-4627E9A29339}"/>
              </a:ext>
            </a:extLst>
          </p:cNvPr>
          <p:cNvSpPr txBox="1"/>
          <p:nvPr/>
        </p:nvSpPr>
        <p:spPr>
          <a:xfrm>
            <a:off x="4864248" y="6623321"/>
            <a:ext cx="27408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>
                <a:solidFill>
                  <a:schemeClr val="bg2"/>
                </a:solidFill>
              </a:rPr>
              <a:t>(SDSS image compilation--</a:t>
            </a:r>
            <a:r>
              <a:rPr lang="en-GB" sz="1000" err="1">
                <a:solidFill>
                  <a:schemeClr val="bg2"/>
                </a:solidFill>
              </a:rPr>
              <a:t>S.E.Schneider</a:t>
            </a:r>
            <a:r>
              <a:rPr lang="en-GB" sz="1000">
                <a:solidFill>
                  <a:schemeClr val="bg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81121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A8E41-901E-0B4A-B844-ADAF50B0C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1: Sizes of galaxies – The Local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EBA76-3AD8-C24C-A8E5-57CF2AA15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800" dirty="0"/>
              <a:t>We have a complete census of galaxies only for those relatively nearby our own Galaxy, the </a:t>
            </a:r>
            <a:r>
              <a:rPr lang="en-GB" sz="2800" b="1"/>
              <a:t>Milky Way</a:t>
            </a:r>
            <a:r>
              <a:rPr lang="en-GB" sz="2800" dirty="0"/>
              <a:t>.</a:t>
            </a:r>
          </a:p>
          <a:p>
            <a:r>
              <a:rPr lang="en-GB" sz="2800" dirty="0"/>
              <a:t>Some are so faint and the stars so spread out that they’ve only been identified in the last decade.</a:t>
            </a:r>
          </a:p>
          <a:p>
            <a:pPr lvl="1"/>
            <a:r>
              <a:rPr lang="en-GB" sz="2800" dirty="0"/>
              <a:t>This is similar to how we only see the dimmest stars near the Sun.</a:t>
            </a:r>
          </a:p>
          <a:p>
            <a:r>
              <a:rPr lang="en-GB" sz="2800" dirty="0"/>
              <a:t>When we plot all the nearby galaxies, we find that the Milky Way is part of a </a:t>
            </a:r>
            <a:r>
              <a:rPr lang="en-GB" sz="2800" i="1" dirty="0"/>
              <a:t>cluster</a:t>
            </a:r>
            <a:r>
              <a:rPr lang="en-GB" sz="2800" dirty="0"/>
              <a:t> of several dozen galaxies that make up what is called the  </a:t>
            </a:r>
            <a:r>
              <a:rPr lang="en-GB" sz="2800" b="1" dirty="0"/>
              <a:t>Local Group</a:t>
            </a:r>
            <a:r>
              <a:rPr lang="en-GB" sz="2800" dirty="0"/>
              <a:t>.</a:t>
            </a:r>
          </a:p>
          <a:p>
            <a:r>
              <a:rPr lang="en-GB" sz="2800" dirty="0"/>
              <a:t>We will use the </a:t>
            </a:r>
            <a:r>
              <a:rPr lang="en-GB" sz="2800" b="1" dirty="0"/>
              <a:t>angular sizes</a:t>
            </a:r>
            <a:r>
              <a:rPr lang="en-GB" sz="2800" dirty="0"/>
              <a:t> and distances of these galaxies to find their sizes.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35CCD-8A3B-7343-8E0A-CAA981077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797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1747</TotalTime>
  <Words>1171</Words>
  <Application>Microsoft Macintosh PowerPoint</Application>
  <PresentationFormat>Widescreen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Astronomy 100 Lab 8</vt:lpstr>
      <vt:lpstr>Fill out the Lab 8 pre-lab survey on Moodle.</vt:lpstr>
      <vt:lpstr>Sunset project: Part 2</vt:lpstr>
      <vt:lpstr>Sunset project: Final Report</vt:lpstr>
      <vt:lpstr>Extra credit Moon project</vt:lpstr>
      <vt:lpstr>PowerPoint Presentation</vt:lpstr>
      <vt:lpstr>Tempus fugit…</vt:lpstr>
      <vt:lpstr>Part 1: Sizes of galaxies</vt:lpstr>
      <vt:lpstr>Part 1: Sizes of galaxies – The Local Group</vt:lpstr>
      <vt:lpstr>Part 1: Sizes of galaxies</vt:lpstr>
      <vt:lpstr>Part 1: Sizes of galaxies</vt:lpstr>
      <vt:lpstr>Part 2: Structure of the Local Group</vt:lpstr>
      <vt:lpstr>PowerPoint Presentation</vt:lpstr>
      <vt:lpstr>To infinity and beyond!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Astronomy 100 Lab 8</dc:title>
  <dc:creator>Yiwen Ban</dc:creator>
  <cp:lastModifiedBy>Yiwen Ban</cp:lastModifiedBy>
  <cp:revision>26</cp:revision>
  <dcterms:created xsi:type="dcterms:W3CDTF">2021-11-07T00:33:03Z</dcterms:created>
  <dcterms:modified xsi:type="dcterms:W3CDTF">2022-06-01T09:17:37Z</dcterms:modified>
</cp:coreProperties>
</file>

<file path=docProps/thumbnail.jpeg>
</file>